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55"/>
  </p:notesMasterIdLst>
  <p:handoutMasterIdLst>
    <p:handoutMasterId r:id="rId56"/>
  </p:handoutMasterIdLst>
  <p:sldIdLst>
    <p:sldId id="972" r:id="rId2"/>
    <p:sldId id="973" r:id="rId3"/>
    <p:sldId id="980" r:id="rId4"/>
    <p:sldId id="977" r:id="rId5"/>
    <p:sldId id="981" r:id="rId6"/>
    <p:sldId id="982" r:id="rId7"/>
    <p:sldId id="983" r:id="rId8"/>
    <p:sldId id="988" r:id="rId9"/>
    <p:sldId id="987" r:id="rId10"/>
    <p:sldId id="984" r:id="rId11"/>
    <p:sldId id="985" r:id="rId12"/>
    <p:sldId id="986" r:id="rId13"/>
    <p:sldId id="989" r:id="rId14"/>
    <p:sldId id="990" r:id="rId15"/>
    <p:sldId id="991" r:id="rId16"/>
    <p:sldId id="992" r:id="rId17"/>
    <p:sldId id="974" r:id="rId18"/>
    <p:sldId id="976" r:id="rId19"/>
    <p:sldId id="993" r:id="rId20"/>
    <p:sldId id="994" r:id="rId21"/>
    <p:sldId id="995" r:id="rId22"/>
    <p:sldId id="996" r:id="rId23"/>
    <p:sldId id="997" r:id="rId24"/>
    <p:sldId id="999" r:id="rId25"/>
    <p:sldId id="1000" r:id="rId26"/>
    <p:sldId id="1001" r:id="rId27"/>
    <p:sldId id="1003" r:id="rId28"/>
    <p:sldId id="1005" r:id="rId29"/>
    <p:sldId id="1006" r:id="rId30"/>
    <p:sldId id="1004" r:id="rId31"/>
    <p:sldId id="911" r:id="rId32"/>
    <p:sldId id="941" r:id="rId33"/>
    <p:sldId id="951" r:id="rId34"/>
    <p:sldId id="952" r:id="rId35"/>
    <p:sldId id="953" r:id="rId36"/>
    <p:sldId id="955" r:id="rId37"/>
    <p:sldId id="956" r:id="rId38"/>
    <p:sldId id="936" r:id="rId39"/>
    <p:sldId id="957" r:id="rId40"/>
    <p:sldId id="958" r:id="rId41"/>
    <p:sldId id="959" r:id="rId42"/>
    <p:sldId id="960" r:id="rId43"/>
    <p:sldId id="962" r:id="rId44"/>
    <p:sldId id="963" r:id="rId45"/>
    <p:sldId id="964" r:id="rId46"/>
    <p:sldId id="965" r:id="rId47"/>
    <p:sldId id="966" r:id="rId48"/>
    <p:sldId id="967" r:id="rId49"/>
    <p:sldId id="968" r:id="rId50"/>
    <p:sldId id="970" r:id="rId51"/>
    <p:sldId id="971" r:id="rId52"/>
    <p:sldId id="950" r:id="rId53"/>
    <p:sldId id="948" r:id="rId54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72"/>
            <p14:sldId id="973"/>
            <p14:sldId id="980"/>
            <p14:sldId id="977"/>
            <p14:sldId id="981"/>
            <p14:sldId id="982"/>
            <p14:sldId id="983"/>
            <p14:sldId id="988"/>
            <p14:sldId id="987"/>
            <p14:sldId id="984"/>
            <p14:sldId id="985"/>
            <p14:sldId id="986"/>
            <p14:sldId id="989"/>
            <p14:sldId id="990"/>
            <p14:sldId id="991"/>
            <p14:sldId id="992"/>
            <p14:sldId id="974"/>
            <p14:sldId id="976"/>
            <p14:sldId id="993"/>
            <p14:sldId id="994"/>
            <p14:sldId id="995"/>
            <p14:sldId id="996"/>
            <p14:sldId id="997"/>
            <p14:sldId id="999"/>
            <p14:sldId id="1000"/>
            <p14:sldId id="1001"/>
            <p14:sldId id="1003"/>
            <p14:sldId id="1005"/>
            <p14:sldId id="1006"/>
            <p14:sldId id="1004"/>
          </p14:sldIdLst>
        </p14:section>
        <p14:section name="Шаблон" id="{A0418641-B025-4BE8-8A64-E37FE0DF5467}">
          <p14:sldIdLst>
            <p14:sldId id="911"/>
            <p14:sldId id="941"/>
            <p14:sldId id="951"/>
            <p14:sldId id="952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50"/>
            <p14:sldId id="9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4727" autoAdjust="0"/>
  </p:normalViewPr>
  <p:slideViewPr>
    <p:cSldViewPr snapToGrid="0">
      <p:cViewPr varScale="1">
        <p:scale>
          <a:sx n="44" d="100"/>
          <a:sy n="44" d="100"/>
        </p:scale>
        <p:origin x="365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642768304"/>
        <c:axId val="642769968"/>
      </c:bar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642768304"/>
        <c:axId val="642769968"/>
      </c:barChart>
      <c:catAx>
        <c:axId val="64276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3.4146110016888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642768304"/>
        <c:axId val="642769968"/>
      </c:bar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5.1458489154824233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7796938733443658"/>
          <c:y val="0.35027646162424775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42768304"/>
        <c:axId val="642769968"/>
      </c:bar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642768304"/>
        <c:axId val="642769968"/>
      </c:barChart>
      <c:catAx>
        <c:axId val="64276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13.02.2019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svg"/><Relationship Id="rId3" Type="http://schemas.openxmlformats.org/officeDocument/2006/relationships/image" Target="../media/image37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3.svg"/><Relationship Id="rId10" Type="http://schemas.openxmlformats.org/officeDocument/2006/relationships/image" Target="../media/image3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71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</p:spTree>
    <p:extLst>
      <p:ext uri="{BB962C8B-B14F-4D97-AF65-F5344CB8AC3E}">
        <p14:creationId xmlns:p14="http://schemas.microsoft.com/office/powerpoint/2010/main" val="191308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5E8112-C0C7-4D70-9E5A-86D786B8B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1815116"/>
            <a:ext cx="6586538" cy="98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0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6852E84F-A5C9-48EF-A546-71115F2A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F45ED03-44EF-4233-ADE3-4E446673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8F7995-236D-4080-995E-8580354CD4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43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8FAE5-7A7E-4200-AEF2-59A8816E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F2FC56-87FA-4294-8B99-301DD1AF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F94DE9-F73B-4372-B6F4-96D12C357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8E022CD-00CE-4952-81F2-0FA7634C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" y="4269257"/>
            <a:ext cx="7873454" cy="531458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D69606-A1A0-424E-BD5C-C4F6DA07CB45}"/>
              </a:ext>
            </a:extLst>
          </p:cNvPr>
          <p:cNvSpPr txBox="1"/>
          <p:nvPr/>
        </p:nvSpPr>
        <p:spPr>
          <a:xfrm>
            <a:off x="16221075" y="987266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FE9057C-37E5-4496-A3E1-40147C0CD98B}"/>
              </a:ext>
            </a:extLst>
          </p:cNvPr>
          <p:cNvCxnSpPr>
            <a:cxnSpLocks/>
          </p:cNvCxnSpPr>
          <p:nvPr/>
        </p:nvCxnSpPr>
        <p:spPr>
          <a:xfrm flipV="1">
            <a:off x="7865654" y="4898990"/>
            <a:ext cx="0" cy="3659186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0AC44-CAAA-4D74-904F-33BED5ED5323}"/>
              </a:ext>
            </a:extLst>
          </p:cNvPr>
          <p:cNvSpPr txBox="1"/>
          <p:nvPr/>
        </p:nvSpPr>
        <p:spPr>
          <a:xfrm rot="16200000">
            <a:off x="7186954" y="6428917"/>
            <a:ext cx="2098082" cy="599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 err="1">
                <a:solidFill>
                  <a:sysClr val="windowText" lastClr="000000"/>
                </a:solidFill>
              </a:rPr>
              <a:t>Feature_importance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7651FD-A9D8-4523-A7C1-33FCDC66D934}"/>
              </a:ext>
            </a:extLst>
          </p:cNvPr>
          <p:cNvSpPr txBox="1"/>
          <p:nvPr/>
        </p:nvSpPr>
        <p:spPr>
          <a:xfrm>
            <a:off x="1562001" y="9879454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77717-87C4-4938-ADA7-EB2B8F9B3689}"/>
              </a:ext>
            </a:extLst>
          </p:cNvPr>
          <p:cNvSpPr txBox="1"/>
          <p:nvPr/>
        </p:nvSpPr>
        <p:spPr>
          <a:xfrm>
            <a:off x="8893175" y="98897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5C91D6C-9283-4570-A99C-7CA300FEC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5042682"/>
            <a:ext cx="6599337" cy="287355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7E8D04D-DA7B-417A-B7A0-542F5A83F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37" y="5368310"/>
            <a:ext cx="6586538" cy="2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5DACEB-1D00-4096-AF6E-F88AB3781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C2453A-F456-429C-ACF9-6A6DC234F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62EFA1D-D784-45E4-8CB9-907EFAFD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0C93A56-5328-402E-A4D8-6DEFD6851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200"/>
            <a:ext cx="6584849" cy="1120576"/>
          </a:xfrm>
        </p:spPr>
        <p:txBody>
          <a:bodyPr/>
          <a:lstStyle/>
          <a:p>
            <a:pPr algn="ctr"/>
            <a:r>
              <a:rPr lang="en-US" dirty="0"/>
              <a:t>AUCROC = 0.690069 </a:t>
            </a:r>
            <a:endParaRPr lang="ru-RU" dirty="0"/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B0C3D039-E105-45E1-94D7-C1AC7BF25E5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63" y="4089173"/>
            <a:ext cx="6577012" cy="4931229"/>
          </a:xfrm>
        </p:spPr>
      </p:pic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B234F094-4C9F-4E2E-A945-F0D3847F874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88" y="4087983"/>
            <a:ext cx="6580187" cy="493360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EE6CE6-8A79-44DD-854E-ECC8724076F8}"/>
              </a:ext>
            </a:extLst>
          </p:cNvPr>
          <p:cNvSpPr txBox="1"/>
          <p:nvPr/>
        </p:nvSpPr>
        <p:spPr>
          <a:xfrm>
            <a:off x="8907463" y="10050463"/>
            <a:ext cx="6577012" cy="11205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0.76547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0E0A1-5F7A-4CB7-8B0A-96631C674181}"/>
              </a:ext>
            </a:extLst>
          </p:cNvPr>
          <p:cNvSpPr txBox="1"/>
          <p:nvPr/>
        </p:nvSpPr>
        <p:spPr>
          <a:xfrm>
            <a:off x="16221075" y="10050463"/>
            <a:ext cx="6573737" cy="1103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0.60253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E64EE51F-2372-463C-B6F3-8E619B40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086197"/>
            <a:ext cx="6584950" cy="4937181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96A7C-25AD-4904-89CA-483102E1DF58}"/>
              </a:ext>
            </a:extLst>
          </p:cNvPr>
          <p:cNvSpPr txBox="1"/>
          <p:nvPr/>
        </p:nvSpPr>
        <p:spPr>
          <a:xfrm>
            <a:off x="1579563" y="114220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3200" dirty="0">
                <a:solidFill>
                  <a:sysClr val="windowText" lastClr="000000"/>
                </a:solidFill>
              </a:rPr>
              <a:t>:200x100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1568F8-4368-4666-ACDC-E3F4D430909D}"/>
              </a:ext>
            </a:extLst>
          </p:cNvPr>
          <p:cNvSpPr txBox="1"/>
          <p:nvPr/>
        </p:nvSpPr>
        <p:spPr>
          <a:xfrm>
            <a:off x="2328863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ED0B03-8D2C-46A2-BB02-F699B7B6FC48}"/>
              </a:ext>
            </a:extLst>
          </p:cNvPr>
          <p:cNvSpPr txBox="1"/>
          <p:nvPr/>
        </p:nvSpPr>
        <p:spPr>
          <a:xfrm>
            <a:off x="9667876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10807E-A796-48CE-B166-4B6BF6E5580C}"/>
              </a:ext>
            </a:extLst>
          </p:cNvPr>
          <p:cNvSpPr txBox="1"/>
          <p:nvPr/>
        </p:nvSpPr>
        <p:spPr>
          <a:xfrm>
            <a:off x="17006889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03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95B7FF10-928B-4319-BEE6-0C5B15187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53EBABE4-94D3-4C2C-AD5E-56A4DBC34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Улучшения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89F46A-76BC-4BEA-86C7-6AB4C158E2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437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D3FB4-1ACE-495F-A081-ECE5EB87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DF2D29-2D82-42D9-9AFD-4DAB08E34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3C50B9-C711-468C-B422-65679EFE1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1AF6022-8E86-4CA5-AA8E-A5EA96F04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103563"/>
            <a:ext cx="14208920" cy="947261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310D3C-AC01-4B2D-933D-26E331B53ADC}"/>
              </a:ext>
            </a:extLst>
          </p:cNvPr>
          <p:cNvSpPr/>
          <p:nvPr/>
        </p:nvSpPr>
        <p:spPr>
          <a:xfrm>
            <a:off x="11460163" y="4039565"/>
            <a:ext cx="366712" cy="783969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73E6F-C8EA-45EC-B631-2C41A7D691DB}"/>
              </a:ext>
            </a:extLst>
          </p:cNvPr>
          <p:cNvSpPr txBox="1"/>
          <p:nvPr/>
        </p:nvSpPr>
        <p:spPr>
          <a:xfrm>
            <a:off x="10734675" y="3342655"/>
            <a:ext cx="1691957" cy="4956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TARGET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5DCC3B-C962-4CE6-948A-9298023D7154}"/>
              </a:ext>
            </a:extLst>
          </p:cNvPr>
          <p:cNvSpPr txBox="1"/>
          <p:nvPr/>
        </p:nvSpPr>
        <p:spPr>
          <a:xfrm>
            <a:off x="7122478" y="6392863"/>
            <a:ext cx="366712" cy="25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GENES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8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9BBAC2-1AA3-4613-8FE1-706C3B6AC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E71DEC-AC55-4C32-935B-AE5EA6CFD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07FB246-F27F-409A-B2C3-963BE4D4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2B24BB1-1CE7-40C1-A1BA-CC9CD1FE28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ДО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8C5B286-CCF3-4407-926C-728DC6A0CF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/>
          <a:lstStyle/>
          <a:p>
            <a:r>
              <a:rPr lang="ru-RU" b="1" dirty="0"/>
              <a:t>ПОСЛЕ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66226D6-89B8-4273-9BFA-92F0EE60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6" y="4932364"/>
            <a:ext cx="12039602" cy="8026398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9962FDAA-21C4-4D33-AF36-81D22A35D50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692" y="4921568"/>
            <a:ext cx="12071990" cy="804799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E40C9B-4493-4987-A536-C36A57028354}"/>
              </a:ext>
            </a:extLst>
          </p:cNvPr>
          <p:cNvSpPr txBox="1"/>
          <p:nvPr/>
        </p:nvSpPr>
        <p:spPr>
          <a:xfrm>
            <a:off x="13293725" y="1494350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48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4800" dirty="0">
                <a:solidFill>
                  <a:sysClr val="windowText" lastClr="000000"/>
                </a:solidFill>
              </a:rPr>
              <a:t>: 100x50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97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CA45BA7-F218-428A-A663-32A12E34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55" y="5297925"/>
            <a:ext cx="7138991" cy="7138991"/>
          </a:xfr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024B12D0-DCB1-47BD-BE51-5E610D5888F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9231" y="4932363"/>
            <a:ext cx="10597198" cy="6221412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8556B88E-E946-43E6-ACB0-FCDA8D5F5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Идея: присвоить ранги массиву вероятности ребер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033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600" dirty="0"/>
              <a:t>Разработка метода реконструкции топологии генной сети по экспериментальным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Дмитрий Светличный, ментор. </a:t>
            </a:r>
          </a:p>
          <a:p>
            <a:r>
              <a:rPr lang="ru-RU" dirty="0"/>
              <a:t>Мария Волобуева, Дмитрий Калинин, Сергей Кузьмин, Петр Огарок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FE9A41-2232-4055-B434-DE8124701E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87" t="29520" r="-9287" b="29520"/>
          <a:stretch/>
        </p:blipFill>
        <p:spPr>
          <a:xfrm>
            <a:off x="15484475" y="1748279"/>
            <a:ext cx="5865814" cy="1352200"/>
          </a:xfrm>
        </p:spPr>
      </p:pic>
    </p:spTree>
    <p:extLst>
      <p:ext uri="{BB962C8B-B14F-4D97-AF65-F5344CB8AC3E}">
        <p14:creationId xmlns:p14="http://schemas.microsoft.com/office/powerpoint/2010/main" val="134567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ПОСЛЕ</a:t>
            </a:r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5FC2CE06-C73E-41F2-8D28-573C965F0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5939892"/>
            <a:ext cx="10239375" cy="6011341"/>
          </a:xfrm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0FA75EDB-5394-4FA8-9DFD-78C8068D7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ДО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76F41D37-022B-40F9-8150-16C420AA5FE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39892"/>
            <a:ext cx="10239375" cy="6011341"/>
          </a:xfrm>
        </p:spPr>
      </p:pic>
    </p:spTree>
    <p:extLst>
      <p:ext uri="{BB962C8B-B14F-4D97-AF65-F5344CB8AC3E}">
        <p14:creationId xmlns:p14="http://schemas.microsoft.com/office/powerpoint/2010/main" val="277086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4C337D-28C1-462F-BC72-8E00FCA4A8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2" r="1492"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CEF5BD76-293F-48B3-AF86-1FA4E7EF4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CD6A892-3B24-42F9-9E89-B4A825AB3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к реальным данным рака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677981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5F7DF-8E7F-4CBC-9F04-12C692CB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3C5AA-E416-4E08-8E78-874293ED6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69C60FF-EE2C-4E8C-A6EF-1560ED91E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C0371F5-9EF3-442B-A1D9-70C0186E0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63" y="4562476"/>
            <a:ext cx="8163382" cy="548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54031-9B6D-464F-BA76-4C8FC37B9589}"/>
              </a:ext>
            </a:extLst>
          </p:cNvPr>
          <p:cNvSpPr txBox="1"/>
          <p:nvPr/>
        </p:nvSpPr>
        <p:spPr>
          <a:xfrm rot="16200000">
            <a:off x="1031083" y="5022055"/>
            <a:ext cx="2932112" cy="11017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100 samples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8AF26-0E80-4A65-BBC1-EB29234FB959}"/>
              </a:ext>
            </a:extLst>
          </p:cNvPr>
          <p:cNvSpPr txBox="1"/>
          <p:nvPr/>
        </p:nvSpPr>
        <p:spPr>
          <a:xfrm rot="16200000">
            <a:off x="990021" y="7954168"/>
            <a:ext cx="2932112" cy="11017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80 samples uveal</a:t>
            </a:r>
          </a:p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BC29F43A-2DC2-4C9D-AD2D-CB8ABA90F454}"/>
              </a:ext>
            </a:extLst>
          </p:cNvPr>
          <p:cNvSpPr/>
          <p:nvPr/>
        </p:nvSpPr>
        <p:spPr>
          <a:xfrm>
            <a:off x="12204006" y="5667923"/>
            <a:ext cx="2188269" cy="2941637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5069A3E-342E-4182-AAF1-1EE84F278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132" y="4230350"/>
            <a:ext cx="6701947" cy="582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7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2A57F8D1-8996-4B6E-B916-A204FF69B7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4DA73DC-AA0D-40F0-8AA2-3C771F6BA6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Как мы можем отличить два типа рака друг от друга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7323C5-7F31-42FE-8F21-0F677C29EB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2191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6FE87CB0-4C73-4571-BD6D-CD93EDCCB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5" y="2721049"/>
            <a:ext cx="20507324" cy="10237640"/>
          </a:xfr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F060AA60-5ADD-488F-A49C-B197F597932B}"/>
              </a:ext>
            </a:extLst>
          </p:cNvPr>
          <p:cNvCxnSpPr/>
          <p:nvPr/>
        </p:nvCxnSpPr>
        <p:spPr>
          <a:xfrm>
            <a:off x="6258560" y="9324975"/>
            <a:ext cx="7924800" cy="2105025"/>
          </a:xfrm>
          <a:prstGeom prst="line">
            <a:avLst/>
          </a:prstGeom>
          <a:ln w="57150" cmpd="sng">
            <a:solidFill>
              <a:schemeClr val="bg2"/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8AF166C-4301-42E7-A5F7-6C2B985A2EA6}"/>
              </a:ext>
            </a:extLst>
          </p:cNvPr>
          <p:cNvCxnSpPr>
            <a:cxnSpLocks/>
          </p:cNvCxnSpPr>
          <p:nvPr/>
        </p:nvCxnSpPr>
        <p:spPr>
          <a:xfrm flipH="1">
            <a:off x="15741570" y="5521124"/>
            <a:ext cx="3842795" cy="5473827"/>
          </a:xfrm>
          <a:prstGeom prst="line">
            <a:avLst/>
          </a:prstGeom>
          <a:ln w="57150" cmpd="sng">
            <a:solidFill>
              <a:schemeClr val="bg2"/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732DAAA-244D-4E20-BB80-3CA569686EA9}"/>
              </a:ext>
            </a:extLst>
          </p:cNvPr>
          <p:cNvCxnSpPr>
            <a:cxnSpLocks/>
          </p:cNvCxnSpPr>
          <p:nvPr/>
        </p:nvCxnSpPr>
        <p:spPr>
          <a:xfrm flipH="1">
            <a:off x="9998075" y="6481823"/>
            <a:ext cx="9586291" cy="376177"/>
          </a:xfrm>
          <a:prstGeom prst="line">
            <a:avLst/>
          </a:prstGeom>
          <a:ln w="57150" cmpd="sng">
            <a:solidFill>
              <a:schemeClr val="bg2"/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3C841CEC-1DCD-4FF4-8D74-29FBDEE0E61D}"/>
              </a:ext>
            </a:extLst>
          </p:cNvPr>
          <p:cNvCxnSpPr>
            <a:cxnSpLocks/>
          </p:cNvCxnSpPr>
          <p:nvPr/>
        </p:nvCxnSpPr>
        <p:spPr>
          <a:xfrm flipH="1" flipV="1">
            <a:off x="7604568" y="6157733"/>
            <a:ext cx="4957320" cy="3055715"/>
          </a:xfrm>
          <a:prstGeom prst="line">
            <a:avLst/>
          </a:prstGeom>
          <a:ln w="57150" cmpd="sng">
            <a:solidFill>
              <a:schemeClr val="bg2"/>
            </a:solidFill>
            <a:prstDash val="solid"/>
            <a:headEnd type="none" w="lg" len="me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7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DFDAE6D-E09E-49CD-BFFD-B627EAA7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75" y="3762009"/>
            <a:ext cx="12912630" cy="6446227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0E40A2-15D7-4914-B7EB-4DC99194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1" y="4014629"/>
            <a:ext cx="12136722" cy="6058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B3958-C5B7-49E1-8C18-FC8ABA098702}"/>
              </a:ext>
            </a:extLst>
          </p:cNvPr>
          <p:cNvSpPr txBox="1"/>
          <p:nvPr/>
        </p:nvSpPr>
        <p:spPr>
          <a:xfrm>
            <a:off x="1587600" y="10937631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Skin cutaneous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7D88E-4891-4049-8BE2-A1500C592511}"/>
              </a:ext>
            </a:extLst>
          </p:cNvPr>
          <p:cNvSpPr txBox="1"/>
          <p:nvPr/>
        </p:nvSpPr>
        <p:spPr>
          <a:xfrm>
            <a:off x="12426952" y="10937630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Uveal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047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DFDAE6D-E09E-49CD-BFFD-B627EAA7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75" y="3762009"/>
            <a:ext cx="12912630" cy="6446227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0E40A2-15D7-4914-B7EB-4DC99194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" y="3822700"/>
            <a:ext cx="12518761" cy="62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B3958-C5B7-49E1-8C18-FC8ABA098702}"/>
              </a:ext>
            </a:extLst>
          </p:cNvPr>
          <p:cNvSpPr txBox="1"/>
          <p:nvPr/>
        </p:nvSpPr>
        <p:spPr>
          <a:xfrm>
            <a:off x="1587600" y="10937631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Skin cutaneous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7D88E-4891-4049-8BE2-A1500C592511}"/>
              </a:ext>
            </a:extLst>
          </p:cNvPr>
          <p:cNvSpPr txBox="1"/>
          <p:nvPr/>
        </p:nvSpPr>
        <p:spPr>
          <a:xfrm>
            <a:off x="12426952" y="10937630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Uveal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7FBD80-908B-4A09-9436-467A36DD05A3}"/>
              </a:ext>
            </a:extLst>
          </p:cNvPr>
          <p:cNvSpPr/>
          <p:nvPr/>
        </p:nvSpPr>
        <p:spPr>
          <a:xfrm>
            <a:off x="4754880" y="694750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364BF9-2ADD-4B38-B931-E1FD6C5C6EF8}"/>
              </a:ext>
            </a:extLst>
          </p:cNvPr>
          <p:cNvSpPr/>
          <p:nvPr/>
        </p:nvSpPr>
        <p:spPr>
          <a:xfrm>
            <a:off x="16107092" y="698512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EDC00F8-393C-4D39-8CA0-F1E164046F80}"/>
              </a:ext>
            </a:extLst>
          </p:cNvPr>
          <p:cNvSpPr/>
          <p:nvPr/>
        </p:nvSpPr>
        <p:spPr>
          <a:xfrm>
            <a:off x="12599855" y="833834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9D8E1B-12B3-4026-A4CC-576F3075FEA8}"/>
              </a:ext>
            </a:extLst>
          </p:cNvPr>
          <p:cNvSpPr/>
          <p:nvPr/>
        </p:nvSpPr>
        <p:spPr>
          <a:xfrm>
            <a:off x="1413126" y="830072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39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DFDAE6D-E09E-49CD-BFFD-B627EAA7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75" y="3762009"/>
            <a:ext cx="12912630" cy="6446227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0E40A2-15D7-4914-B7EB-4DC99194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" y="3822700"/>
            <a:ext cx="12518761" cy="62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B3958-C5B7-49E1-8C18-FC8ABA098702}"/>
              </a:ext>
            </a:extLst>
          </p:cNvPr>
          <p:cNvSpPr txBox="1"/>
          <p:nvPr/>
        </p:nvSpPr>
        <p:spPr>
          <a:xfrm>
            <a:off x="1587600" y="10937631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Skin cutaneous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7D88E-4891-4049-8BE2-A1500C592511}"/>
              </a:ext>
            </a:extLst>
          </p:cNvPr>
          <p:cNvSpPr txBox="1"/>
          <p:nvPr/>
        </p:nvSpPr>
        <p:spPr>
          <a:xfrm>
            <a:off x="12426952" y="10937630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Uveal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7FBD80-908B-4A09-9436-467A36DD05A3}"/>
              </a:ext>
            </a:extLst>
          </p:cNvPr>
          <p:cNvSpPr/>
          <p:nvPr/>
        </p:nvSpPr>
        <p:spPr>
          <a:xfrm>
            <a:off x="4754880" y="694750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364BF9-2ADD-4B38-B931-E1FD6C5C6EF8}"/>
              </a:ext>
            </a:extLst>
          </p:cNvPr>
          <p:cNvSpPr/>
          <p:nvPr/>
        </p:nvSpPr>
        <p:spPr>
          <a:xfrm>
            <a:off x="16107092" y="698512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EDC00F8-393C-4D39-8CA0-F1E164046F80}"/>
              </a:ext>
            </a:extLst>
          </p:cNvPr>
          <p:cNvSpPr/>
          <p:nvPr/>
        </p:nvSpPr>
        <p:spPr>
          <a:xfrm>
            <a:off x="12599855" y="833834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9D8E1B-12B3-4026-A4CC-576F3075FEA8}"/>
              </a:ext>
            </a:extLst>
          </p:cNvPr>
          <p:cNvSpPr/>
          <p:nvPr/>
        </p:nvSpPr>
        <p:spPr>
          <a:xfrm>
            <a:off x="1413126" y="830072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D6EE59-13B2-4888-B8FF-41532E073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708" y="4192588"/>
            <a:ext cx="14998996" cy="604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9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D9972-267C-465A-A654-2DBBA13B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Чему мы на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C47F22-FB3A-4CB4-A82A-36ABA14B3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E735AD-BD00-48CA-9288-8001AB8F5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FF5F28-B87C-41FF-A1F1-9048ABC7E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2"/>
            <a:r>
              <a:rPr lang="en-US" dirty="0"/>
              <a:t>Read scientific papers and capture main goals of proposed methods</a:t>
            </a:r>
          </a:p>
          <a:p>
            <a:pPr lvl="2"/>
            <a:r>
              <a:rPr lang="en-US" dirty="0"/>
              <a:t>Conduct scientific research</a:t>
            </a:r>
          </a:p>
          <a:p>
            <a:pPr lvl="2"/>
            <a:r>
              <a:rPr lang="en-US" dirty="0"/>
              <a:t>Teamwork!!!</a:t>
            </a:r>
          </a:p>
          <a:p>
            <a:pPr lvl="2"/>
            <a:r>
              <a:rPr lang="en-US" dirty="0"/>
              <a:t>Tech: R, Python Data Analysis kits, </a:t>
            </a:r>
            <a:r>
              <a:rPr lang="en-US" dirty="0" err="1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61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2DB24-A3F6-4A52-BDF9-EFD367B11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FCACB1-D3DC-4749-8AE2-9ED6A536B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872F70-41E9-4FD6-AD6D-88211C17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4A37AAA-ECFD-417D-8CB3-32154700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2"/>
            <a:r>
              <a:rPr lang="en-US" dirty="0"/>
              <a:t>Big data: many algorithms require huge amounts of time and memory.</a:t>
            </a:r>
          </a:p>
          <a:p>
            <a:pPr lvl="2"/>
            <a:r>
              <a:rPr lang="en-US" dirty="0"/>
              <a:t>Methods proposed by scientists NEVER WORK!!! (not never but still to often…)</a:t>
            </a:r>
          </a:p>
          <a:p>
            <a:pPr lvl="2"/>
            <a:r>
              <a:rPr lang="en-US" dirty="0"/>
              <a:t>Too sophisticated methods often have poor performance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805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BB4031B-144F-4CC9-8FBC-29DCFE0CF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5E6A70-9D5E-4C61-B6C1-BFF439B9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689FFF-9185-4F2E-9670-D28BE5BE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Ментор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C697-2BE9-4408-B060-F0162DF8B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9422" y="6304845"/>
            <a:ext cx="13891269" cy="1645501"/>
          </a:xfrm>
        </p:spPr>
        <p:txBody>
          <a:bodyPr anchor="ctr"/>
          <a:lstStyle/>
          <a:p>
            <a:r>
              <a:rPr lang="ru-RU" sz="7200" b="1" dirty="0"/>
              <a:t>Дмитрий Светличный</a:t>
            </a:r>
          </a:p>
          <a:p>
            <a:r>
              <a:rPr lang="ru-RU" dirty="0"/>
              <a:t>Преподаватель ФКН НИУ ВШЭ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1E795B5-05F8-43FA-9372-5E5ADBD3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57" y="5649913"/>
            <a:ext cx="2927350" cy="29273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1417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16512" y="8720788"/>
            <a:ext cx="8418163" cy="820513"/>
          </a:xfrm>
        </p:spPr>
        <p:txBody>
          <a:bodyPr/>
          <a:lstStyle/>
          <a:p>
            <a:r>
              <a:rPr lang="ru-RU" dirty="0"/>
              <a:t>Дмитрий Светличный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4720" y="3477893"/>
            <a:ext cx="8925567" cy="3656332"/>
          </a:xfrm>
        </p:spPr>
        <p:txBody>
          <a:bodyPr/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F30143-64C8-DD48-8059-7DA5BE4D3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2000" dirty="0"/>
              <a:t>dvsvetlichny@gmail.com</a:t>
            </a:r>
            <a:endParaRPr lang="ru-RU" sz="2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C64C690-208E-3E41-B58E-E85A1E16C7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sz="2000" dirty="0" err="1"/>
              <a:t>Dmitry</a:t>
            </a:r>
            <a:r>
              <a:rPr lang="en-US" dirty="0" err="1"/>
              <a:t>_Svetlichnyy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7939DBE-04E1-A843-9A3F-B81D0F34F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0B14244-A2E2-3B45-AE0E-A86BCF3C10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FBF90B6-9EB5-6545-829B-2A3E1012EE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AA66A53-313A-074E-ADCD-6C4DF0EB0B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0CD803-D609-2E4E-ACF3-D03883534F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25451CCD-CDAF-0946-939E-D026F7EA4BC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0C4AA56-ED19-6B40-B4AF-FB9CA86719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05F966-5365-9E4A-BD45-469792AF1A9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257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0EC80F-71C3-8547-AEA7-FCF42442A51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257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6" name="doc_2019-02-13_16-37-28">
            <a:hlinkClick r:id="" action="ppaction://media"/>
            <a:extLst>
              <a:ext uri="{FF2B5EF4-FFF2-40B4-BE49-F238E27FC236}">
                <a16:creationId xmlns:a16="http://schemas.microsoft.com/office/drawing/2014/main" id="{95CF8385-BED0-45A5-A8FD-EAFF26835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34675" y="2890229"/>
            <a:ext cx="6364408" cy="63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22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33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540733"/>
              </p:ext>
            </p:extLst>
          </p:nvPr>
        </p:nvGraphicFramePr>
        <p:xfrm>
          <a:off x="1587500" y="3282462"/>
          <a:ext cx="17565688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8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9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4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234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34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136652"/>
              </p:ext>
            </p:extLst>
          </p:nvPr>
        </p:nvGraphicFramePr>
        <p:xfrm>
          <a:off x="1587500" y="3282462"/>
          <a:ext cx="17565688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8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9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4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818540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bg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36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5781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35C232-9345-8B48-9B8A-D6A2D85E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41" y="3121025"/>
            <a:ext cx="13891419" cy="800735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47403" y="3441600"/>
            <a:ext cx="6584850" cy="8807550"/>
          </a:xfrm>
        </p:spPr>
        <p:txBody>
          <a:bodyPr/>
          <a:lstStyle/>
          <a:p>
            <a:pPr lvl="3"/>
            <a:r>
              <a:rPr lang="ru-RU" dirty="0"/>
              <a:t>Перейдите </a:t>
            </a:r>
            <a:br>
              <a:rPr lang="ru-RU" dirty="0"/>
            </a:br>
            <a:r>
              <a:rPr lang="ru-RU" dirty="0"/>
              <a:t>на слайд с меткой </a:t>
            </a:r>
            <a:br>
              <a:rPr lang="ru-RU" dirty="0"/>
            </a:br>
            <a:r>
              <a:rPr lang="ru-RU" dirty="0">
                <a:latin typeface="+mj-lt"/>
              </a:rPr>
              <a:t>Стиль для сохранения</a:t>
            </a:r>
          </a:p>
          <a:p>
            <a:pPr lvl="3"/>
            <a:r>
              <a:rPr lang="ru-RU" dirty="0"/>
              <a:t>Выделите диаграмму, </a:t>
            </a:r>
            <a:br>
              <a:rPr lang="ru-RU" dirty="0"/>
            </a:br>
            <a:r>
              <a:rPr lang="ru-RU" dirty="0"/>
              <a:t>нажмите на ней </a:t>
            </a:r>
            <a:br>
              <a:rPr lang="ru-RU" dirty="0"/>
            </a:br>
            <a:r>
              <a:rPr lang="ru-RU" dirty="0"/>
              <a:t>правой кнопкой мыши </a:t>
            </a:r>
            <a:br>
              <a:rPr lang="ru-RU" dirty="0"/>
            </a:br>
            <a:r>
              <a:rPr lang="ru-RU" dirty="0"/>
              <a:t>и в появившемся меню выберите команду </a:t>
            </a:r>
            <a:br>
              <a:rPr lang="ru-RU" dirty="0"/>
            </a:br>
            <a:r>
              <a:rPr lang="ru-RU" dirty="0">
                <a:latin typeface="+mj-lt"/>
              </a:rPr>
              <a:t>Сохранить как шаблон</a:t>
            </a:r>
          </a:p>
          <a:p>
            <a:pPr lvl="3"/>
            <a:r>
              <a:rPr lang="ru-RU" dirty="0"/>
              <a:t>Задайте имя и сохраните диаграмму в папку </a:t>
            </a:r>
            <a:br>
              <a:rPr lang="ru-RU" dirty="0"/>
            </a:br>
            <a:r>
              <a:rPr lang="ru-RU" dirty="0"/>
              <a:t>по умолчанию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701562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54DA96-F012-47E5-A89F-F1C222CBF0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5874"/>
          <a:stretch>
            <a:fillRect/>
          </a:stretch>
        </p:blipFill>
        <p:spPr/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5025E2A3-E86C-49FD-BA67-34869AEC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lvl="1">
              <a:buSzPct val="135000"/>
            </a:pPr>
            <a:r>
              <a:rPr lang="en-US" sz="7200" dirty="0"/>
              <a:t>GOAL</a:t>
            </a:r>
            <a:endParaRPr lang="ru-RU" sz="72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6781D-E4FA-4307-B1BD-22B6BF142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7"/>
            <a:ext cx="13178357" cy="5493808"/>
          </a:xfrm>
        </p:spPr>
        <p:txBody>
          <a:bodyPr/>
          <a:lstStyle/>
          <a:p>
            <a:r>
              <a:rPr lang="ru-RU" sz="7200" dirty="0"/>
              <a:t>Реконструкция </a:t>
            </a:r>
            <a:br>
              <a:rPr lang="ru-RU" sz="7200" dirty="0"/>
            </a:br>
            <a:r>
              <a:rPr lang="ru-RU" sz="7200" dirty="0"/>
              <a:t>генной сети на основе экспериментальных данных по экспрессии генов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ECACEC-25F4-44BD-8920-7BA6AF3B9C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55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59319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105647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453004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67712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911477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494780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22391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423170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61210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748139"/>
              </p:ext>
            </p:extLst>
          </p:nvPr>
        </p:nvGraphicFramePr>
        <p:xfrm>
          <a:off x="1587500" y="3440113"/>
          <a:ext cx="102393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75911325"/>
              </p:ext>
            </p:extLst>
          </p:nvPr>
        </p:nvGraphicFramePr>
        <p:xfrm>
          <a:off x="10367963" y="5675313"/>
          <a:ext cx="8703056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158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</p:spTree>
    <p:extLst>
      <p:ext uri="{BB962C8B-B14F-4D97-AF65-F5344CB8AC3E}">
        <p14:creationId xmlns:p14="http://schemas.microsoft.com/office/powerpoint/2010/main" val="1823352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 и 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81246" y="4932363"/>
            <a:ext cx="4762500" cy="5450725"/>
            <a:chOff x="18511836" y="3572959"/>
            <a:chExt cx="4762500" cy="5450725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511836" y="3572959"/>
              <a:ext cx="4762500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разделе 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слайдами поставить переход 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Задвигание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 и 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Иван Иванов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02AF02-EEA7-2B45-8E25-DE2D0F9B4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Менеджер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F30143-64C8-DD48-8059-7DA5BE4D3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ivan@yandex-team.ru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C64C690-208E-3E41-B58E-E85A1E16C7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ivan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7939DBE-04E1-A843-9A3F-B81D0F34F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0B14244-A2E2-3B45-AE0E-A86BCF3C10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FBF90B6-9EB5-6545-829B-2A3E1012EE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AA66A53-313A-074E-ADCD-6C4DF0EB0B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0CD803-D609-2E4E-ACF3-D03883534F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25451CCD-CDAF-0946-939E-D026F7EA4BC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0C4AA56-ED19-6B40-B4AF-FB9CA86719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05F966-5365-9E4A-BD45-469792AF1A9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257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0EC80F-71C3-8547-AEA7-FCF42442A51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257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6565338"/>
            <a:ext cx="1075609" cy="10756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315C62-0EA7-454E-AB7C-9067EBD2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3448245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3448245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6565338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6565338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344824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6565338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344824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344824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6565338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dirty="0"/>
              <a:t>Скопируй иконку с этого слайда</a:t>
            </a:r>
            <a:br>
              <a:rPr lang="ru-RU" dirty="0"/>
            </a:b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 вставь её в бокс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dirty="0"/>
              <a:t>Icon</a:t>
            </a:r>
            <a:r>
              <a:rPr lang="ru-RU" dirty="0"/>
              <a:t>» </a:t>
            </a:r>
            <a:br>
              <a:rPr lang="ru-RU" dirty="0"/>
            </a:br>
            <a:r>
              <a:rPr lang="ru-RU" dirty="0"/>
              <a:t>для иконки на слайде с контактами: </a:t>
            </a:r>
            <a:br>
              <a:rPr lang="en-US" dirty="0"/>
            </a:br>
            <a:r>
              <a:rPr lang="ru-RU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144772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689447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9472932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1204872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34649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434649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9472932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204872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7312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689447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144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6306" y="6616185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55912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884" y="6598651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15819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62311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YS Tex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9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9281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E0AE5A-BED9-401D-A539-D0B5D614F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0" y="2073007"/>
            <a:ext cx="18661472" cy="95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C870B04-391C-4576-890C-2A4A2D31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CCE8807-66A5-4AEE-B498-9F904D6FF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Methods of gene network inference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570274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71115</TotalTime>
  <Words>649</Words>
  <Application>Microsoft Office PowerPoint</Application>
  <PresentationFormat>Произвольный</PresentationFormat>
  <Paragraphs>293</Paragraphs>
  <Slides>53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2" baseType="lpstr">
      <vt:lpstr>Arial</vt:lpstr>
      <vt:lpstr>Arial Unicode MS</vt:lpstr>
      <vt:lpstr>Calibri</vt:lpstr>
      <vt:lpstr>Courier New</vt:lpstr>
      <vt:lpstr>Yandex Sans Text Light</vt:lpstr>
      <vt:lpstr>Yandex Sans Text Regular</vt:lpstr>
      <vt:lpstr>Yandex Sans Text Thin</vt:lpstr>
      <vt:lpstr>YS Text Light</vt:lpstr>
      <vt:lpstr>Yandex</vt:lpstr>
      <vt:lpstr>Презентация PowerPoint</vt:lpstr>
      <vt:lpstr>Разработка метода реконструкции топологии генной сети по экспериментальным</vt:lpstr>
      <vt:lpstr>Ментор</vt:lpstr>
      <vt:lpstr>Реконструкция  генной сети на основе экспериментальных данных по экспрессии генов</vt:lpstr>
      <vt:lpstr>Клетки – разные</vt:lpstr>
      <vt:lpstr>Клетки – разные</vt:lpstr>
      <vt:lpstr>Клетки – разные</vt:lpstr>
      <vt:lpstr>Клетки – разные</vt:lpstr>
      <vt:lpstr>Methods of gene network inference</vt:lpstr>
      <vt:lpstr>Общие методы</vt:lpstr>
      <vt:lpstr>Общие методы</vt:lpstr>
      <vt:lpstr>Общие методы</vt:lpstr>
      <vt:lpstr>Алгоритмы</vt:lpstr>
      <vt:lpstr>Алгоритмы</vt:lpstr>
      <vt:lpstr>Точность</vt:lpstr>
      <vt:lpstr>Улучшения</vt:lpstr>
      <vt:lpstr>Переоценка</vt:lpstr>
      <vt:lpstr>Переоценка</vt:lpstr>
      <vt:lpstr>Ранкинг</vt:lpstr>
      <vt:lpstr>Ранкинг</vt:lpstr>
      <vt:lpstr>Приложение к реальным данным рака человека</vt:lpstr>
      <vt:lpstr>Презентация PowerPoint</vt:lpstr>
      <vt:lpstr>Как мы можем отличить два типа рака друг от друга?</vt:lpstr>
      <vt:lpstr>Graph embeddings (graph2vec) </vt:lpstr>
      <vt:lpstr>Graph embeddings (graph2vec) </vt:lpstr>
      <vt:lpstr>Graph embeddings (graph2vec) </vt:lpstr>
      <vt:lpstr>Graph embeddings (graph2vec) </vt:lpstr>
      <vt:lpstr>Чему мы на</vt:lpstr>
      <vt:lpstr>Problems</vt:lpstr>
      <vt:lpstr>Thank you!</vt:lpstr>
      <vt:lpstr>Презентация PowerPoint</vt:lpstr>
      <vt:lpstr>Заголовок презентации</vt:lpstr>
      <vt:lpstr>Стиль для оформления таблиц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Диаграмма, оформление  с таблицей, стиль 7</vt:lpstr>
      <vt:lpstr>Текст и код на чёрном фоне</vt:lpstr>
      <vt:lpstr>Текст и код на белом фоне</vt:lpstr>
      <vt:lpstr>Спасибо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ActiveChooN bold</cp:lastModifiedBy>
  <cp:revision>1722</cp:revision>
  <dcterms:created xsi:type="dcterms:W3CDTF">2014-09-09T08:22:07Z</dcterms:created>
  <dcterms:modified xsi:type="dcterms:W3CDTF">2019-02-13T14:48:41Z</dcterms:modified>
  <cp:category>presentation technology</cp:category>
</cp:coreProperties>
</file>